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8" r:id="rId3"/>
    <p:sldId id="269" r:id="rId4"/>
    <p:sldId id="270" r:id="rId5"/>
    <p:sldId id="257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64" r:id="rId15"/>
    <p:sldId id="280" r:id="rId16"/>
    <p:sldId id="281" r:id="rId17"/>
    <p:sldId id="282" r:id="rId18"/>
    <p:sldId id="283" r:id="rId19"/>
    <p:sldId id="284" r:id="rId20"/>
    <p:sldId id="285" r:id="rId21"/>
  </p:sldIdLst>
  <p:sldSz cx="9144000" cy="5143500" type="screen16x9"/>
  <p:notesSz cx="6858000" cy="9144000"/>
  <p:embeddedFontLst>
    <p:embeddedFont>
      <p:font typeface="나눔고딕" panose="020D0604000000000000" pitchFamily="50" charset="-127"/>
      <p:regular r:id="rId24"/>
      <p:bold r:id="rId25"/>
    </p:embeddedFont>
    <p:embeddedFont>
      <p:font typeface="나눔고딕 ExtraBold" panose="020D0904000000000000" pitchFamily="50" charset="-127"/>
      <p:bold r:id="rId26"/>
    </p:embeddedFont>
    <p:embeddedFont>
      <p:font typeface="나눔바른고딕" panose="020B0603020101020101" pitchFamily="50" charset="-127"/>
      <p:regular r:id="rId27"/>
      <p:bold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alibri Light" panose="020F0302020204030204" pitchFamily="34" charset="0"/>
      <p:regular r:id="rId33"/>
      <p:italic r:id="rId34"/>
    </p:embeddedFont>
    <p:embeddedFont>
      <p:font typeface="나눔고딕 Bold" panose="020D0804000000000000" pitchFamily="50" charset="-127"/>
      <p:regular r:id="rId35"/>
      <p:bold r:id="rId36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6" userDrawn="1">
          <p15:clr>
            <a:srgbClr val="A4A3A4"/>
          </p15:clr>
        </p15:guide>
        <p15:guide id="2" pos="754" userDrawn="1">
          <p15:clr>
            <a:srgbClr val="A4A3A4"/>
          </p15:clr>
        </p15:guide>
        <p15:guide id="6" pos="635" userDrawn="1">
          <p15:clr>
            <a:srgbClr val="A4A3A4"/>
          </p15:clr>
        </p15:guide>
        <p15:guide id="7" orient="horz" pos="1711" userDrawn="1">
          <p15:clr>
            <a:srgbClr val="A4A3A4"/>
          </p15:clr>
        </p15:guide>
        <p15:guide id="8" orient="horz" pos="571" userDrawn="1">
          <p15:clr>
            <a:srgbClr val="A4A3A4"/>
          </p15:clr>
        </p15:guide>
        <p15:guide id="9" orient="horz" pos="900" userDrawn="1">
          <p15:clr>
            <a:srgbClr val="A4A3A4"/>
          </p15:clr>
        </p15:guide>
        <p15:guide id="10" orient="horz" pos="2839" userDrawn="1">
          <p15:clr>
            <a:srgbClr val="A4A3A4"/>
          </p15:clr>
        </p15:guide>
        <p15:guide id="11" orient="horz" pos="770" userDrawn="1">
          <p15:clr>
            <a:srgbClr val="A4A3A4"/>
          </p15:clr>
        </p15:guide>
        <p15:guide id="12" pos="4751" userDrawn="1">
          <p15:clr>
            <a:srgbClr val="A4A3A4"/>
          </p15:clr>
        </p15:guide>
        <p15:guide id="14" orient="horz" pos="1416" userDrawn="1">
          <p15:clr>
            <a:srgbClr val="A4A3A4"/>
          </p15:clr>
        </p15:guide>
        <p15:guide id="15" pos="32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492E1F"/>
    <a:srgbClr val="6E452E"/>
    <a:srgbClr val="7E4B31"/>
    <a:srgbClr val="A19FFF"/>
    <a:srgbClr val="FFFFFF"/>
    <a:srgbClr val="440BD4"/>
    <a:srgbClr val="EA1A6E"/>
    <a:srgbClr val="FFEE63"/>
    <a:srgbClr val="E92E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30" autoAdjust="0"/>
    <p:restoredTop sz="86488" autoAdjust="0"/>
  </p:normalViewPr>
  <p:slideViewPr>
    <p:cSldViewPr snapToGrid="0" showGuides="1">
      <p:cViewPr varScale="1">
        <p:scale>
          <a:sx n="116" d="100"/>
          <a:sy n="116" d="100"/>
        </p:scale>
        <p:origin x="1884" y="96"/>
      </p:cViewPr>
      <p:guideLst>
        <p:guide orient="horz" pos="1076"/>
        <p:guide pos="754"/>
        <p:guide pos="635"/>
        <p:guide orient="horz" pos="1711"/>
        <p:guide orient="horz" pos="571"/>
        <p:guide orient="horz" pos="900"/>
        <p:guide orient="horz" pos="2839"/>
        <p:guide orient="horz" pos="770"/>
        <p:guide pos="4751"/>
        <p:guide orient="horz" pos="1416"/>
        <p:guide pos="32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1C6F3D7A-C983-4236-A2C3-7872868EE36E}"/>
    <pc:docChg chg="modSld">
      <pc:chgData name="김 민영" userId="c13ed9b5fecac607" providerId="LiveId" clId="{1C6F3D7A-C983-4236-A2C3-7872868EE36E}" dt="2023-05-17T06:26:11.191" v="43" actId="1076"/>
      <pc:docMkLst>
        <pc:docMk/>
      </pc:docMkLst>
      <pc:sldChg chg="modSp mod">
        <pc:chgData name="김 민영" userId="c13ed9b5fecac607" providerId="LiveId" clId="{1C6F3D7A-C983-4236-A2C3-7872868EE36E}" dt="2023-05-17T06:26:11.191" v="43" actId="1076"/>
        <pc:sldMkLst>
          <pc:docMk/>
          <pc:sldMk cId="896700016" sldId="256"/>
        </pc:sldMkLst>
        <pc:spChg chg="mod">
          <ac:chgData name="김 민영" userId="c13ed9b5fecac607" providerId="LiveId" clId="{1C6F3D7A-C983-4236-A2C3-7872868EE36E}" dt="2023-05-17T06:26:11.191" v="43" actId="1076"/>
          <ac:spMkLst>
            <pc:docMk/>
            <pc:sldMk cId="896700016" sldId="256"/>
            <ac:spMk id="4" creationId="{417DA6D4-E903-3B58-BC04-386C51A38D8F}"/>
          </ac:spMkLst>
        </pc:spChg>
      </pc:sldChg>
      <pc:sldChg chg="modSp mod">
        <pc:chgData name="김 민영" userId="c13ed9b5fecac607" providerId="LiveId" clId="{1C6F3D7A-C983-4236-A2C3-7872868EE36E}" dt="2023-05-12T05:58:05.549" v="1" actId="1076"/>
        <pc:sldMkLst>
          <pc:docMk/>
          <pc:sldMk cId="1647332877" sldId="281"/>
        </pc:sldMkLst>
        <pc:grpChg chg="mod">
          <ac:chgData name="김 민영" userId="c13ed9b5fecac607" providerId="LiveId" clId="{1C6F3D7A-C983-4236-A2C3-7872868EE36E}" dt="2023-05-12T05:58:05.549" v="1" actId="1076"/>
          <ac:grpSpMkLst>
            <pc:docMk/>
            <pc:sldMk cId="1647332877" sldId="281"/>
            <ac:grpSpMk id="12" creationId="{4E5B885C-BF7A-43C1-1BB0-6261B16DAE25}"/>
          </ac:grpSpMkLst>
        </pc:gr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2023-05-17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2023-05-17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2023-05-17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17DA6D4-E903-3B58-BC04-386C51A38D8F}"/>
              </a:ext>
            </a:extLst>
          </p:cNvPr>
          <p:cNvSpPr txBox="1"/>
          <p:nvPr/>
        </p:nvSpPr>
        <p:spPr>
          <a:xfrm>
            <a:off x="2360613" y="2779635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01.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도덕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수호의 마을 지키기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마을 지키기 게임 방법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AE3EA7-D9E1-99A1-1EF4-3A6428E6E5BE}"/>
              </a:ext>
            </a:extLst>
          </p:cNvPr>
          <p:cNvSpPr txBox="1"/>
          <p:nvPr/>
        </p:nvSpPr>
        <p:spPr>
          <a:xfrm>
            <a:off x="250825" y="2676167"/>
            <a:ext cx="37102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285750" indent="-285750" latinLnBrk="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b="1" dirty="0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레벨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을 선택해요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  <a:p>
            <a:pPr marL="285750" indent="-285750" latinLnBrk="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처음 게임을 하는 친구들은 레벨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1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부터 시작해요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  <a:p>
            <a:pPr marL="285750" indent="-285750" latinLnBrk="0">
              <a:buClr>
                <a:srgbClr val="A19FFF"/>
              </a:buClr>
              <a:buFont typeface="Arial" panose="020B0604020202020204" pitchFamily="34" charset="0"/>
              <a:buChar char="•"/>
            </a:pPr>
            <a:endParaRPr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909D229-296D-27AC-E8AA-63C52C3D28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" b="105"/>
          <a:stretch/>
        </p:blipFill>
        <p:spPr>
          <a:xfrm>
            <a:off x="4482000" y="1643246"/>
            <a:ext cx="3497397" cy="2847170"/>
          </a:xfrm>
          <a:custGeom>
            <a:avLst/>
            <a:gdLst>
              <a:gd name="connsiteX0" fmla="*/ 127682 w 3497397"/>
              <a:gd name="connsiteY0" fmla="*/ 0 h 2847170"/>
              <a:gd name="connsiteX1" fmla="*/ 3324716 w 3497397"/>
              <a:gd name="connsiteY1" fmla="*/ 0 h 2847170"/>
              <a:gd name="connsiteX2" fmla="*/ 3337750 w 3497397"/>
              <a:gd name="connsiteY2" fmla="*/ 4046 h 2847170"/>
              <a:gd name="connsiteX3" fmla="*/ 3492088 w 3497397"/>
              <a:gd name="connsiteY3" fmla="*/ 192219 h 2847170"/>
              <a:gd name="connsiteX4" fmla="*/ 3497397 w 3497397"/>
              <a:gd name="connsiteY4" fmla="*/ 244889 h 2847170"/>
              <a:gd name="connsiteX5" fmla="*/ 3497397 w 3497397"/>
              <a:gd name="connsiteY5" fmla="*/ 2585785 h 2847170"/>
              <a:gd name="connsiteX6" fmla="*/ 3492088 w 3497397"/>
              <a:gd name="connsiteY6" fmla="*/ 2638455 h 2847170"/>
              <a:gd name="connsiteX7" fmla="*/ 3236003 w 3497397"/>
              <a:gd name="connsiteY7" fmla="*/ 2847170 h 2847170"/>
              <a:gd name="connsiteX8" fmla="*/ 216395 w 3497397"/>
              <a:gd name="connsiteY8" fmla="*/ 2847170 h 2847170"/>
              <a:gd name="connsiteX9" fmla="*/ 31561 w 3497397"/>
              <a:gd name="connsiteY9" fmla="*/ 2770609 h 2847170"/>
              <a:gd name="connsiteX10" fmla="*/ 0 w 3497397"/>
              <a:gd name="connsiteY10" fmla="*/ 2723798 h 2847170"/>
              <a:gd name="connsiteX11" fmla="*/ 0 w 3497397"/>
              <a:gd name="connsiteY11" fmla="*/ 106876 h 2847170"/>
              <a:gd name="connsiteX12" fmla="*/ 31561 w 3497397"/>
              <a:gd name="connsiteY12" fmla="*/ 60065 h 2847170"/>
              <a:gd name="connsiteX13" fmla="*/ 114649 w 3497397"/>
              <a:gd name="connsiteY13" fmla="*/ 4046 h 284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97397" h="2847170">
                <a:moveTo>
                  <a:pt x="127682" y="0"/>
                </a:moveTo>
                <a:lnTo>
                  <a:pt x="3324716" y="0"/>
                </a:lnTo>
                <a:lnTo>
                  <a:pt x="3337750" y="4046"/>
                </a:lnTo>
                <a:cubicBezTo>
                  <a:pt x="3415932" y="37114"/>
                  <a:pt x="3474677" y="107138"/>
                  <a:pt x="3492088" y="192219"/>
                </a:cubicBezTo>
                <a:lnTo>
                  <a:pt x="3497397" y="244889"/>
                </a:lnTo>
                <a:lnTo>
                  <a:pt x="3497397" y="2585785"/>
                </a:lnTo>
                <a:lnTo>
                  <a:pt x="3492088" y="2638455"/>
                </a:lnTo>
                <a:cubicBezTo>
                  <a:pt x="3467713" y="2757568"/>
                  <a:pt x="3362322" y="2847170"/>
                  <a:pt x="3236003" y="2847170"/>
                </a:cubicBezTo>
                <a:lnTo>
                  <a:pt x="216395" y="2847170"/>
                </a:lnTo>
                <a:cubicBezTo>
                  <a:pt x="144213" y="2847170"/>
                  <a:pt x="78865" y="2817912"/>
                  <a:pt x="31561" y="2770609"/>
                </a:cubicBezTo>
                <a:lnTo>
                  <a:pt x="0" y="2723798"/>
                </a:lnTo>
                <a:lnTo>
                  <a:pt x="0" y="106876"/>
                </a:lnTo>
                <a:lnTo>
                  <a:pt x="31561" y="60065"/>
                </a:lnTo>
                <a:cubicBezTo>
                  <a:pt x="55213" y="36413"/>
                  <a:pt x="83376" y="17273"/>
                  <a:pt x="114649" y="4046"/>
                </a:cubicBezTo>
                <a:close/>
              </a:path>
            </a:pathLst>
          </a:custGeom>
        </p:spPr>
      </p:pic>
      <p:sp>
        <p:nvSpPr>
          <p:cNvPr id="5" name="모서리가 둥근 직사각형 9">
            <a:extLst>
              <a:ext uri="{FF2B5EF4-FFF2-40B4-BE49-F238E27FC236}">
                <a16:creationId xmlns:a16="http://schemas.microsoft.com/office/drawing/2014/main" id="{218D7967-34D5-544C-A529-2790B0400BC1}"/>
              </a:ext>
            </a:extLst>
          </p:cNvPr>
          <p:cNvSpPr/>
          <p:nvPr/>
        </p:nvSpPr>
        <p:spPr>
          <a:xfrm>
            <a:off x="4481999" y="1626750"/>
            <a:ext cx="345288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3F6DD463-2D53-2238-6FFF-835275C43661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A8F500-7023-1BED-542C-117523BCF66B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396E5FF7-F8A2-A869-7B3E-D9E6B343ED59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391D16-B6E4-9B40-43F2-A985DA8289FA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41967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마을 지키기 게임 방법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B12502A-7755-9A4C-7948-BECA8B549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8" b="2518"/>
          <a:stretch/>
        </p:blipFill>
        <p:spPr>
          <a:xfrm>
            <a:off x="3394916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AE3EA7-D9E1-99A1-1EF4-3A6428E6E5BE}"/>
              </a:ext>
            </a:extLst>
          </p:cNvPr>
          <p:cNvSpPr txBox="1"/>
          <p:nvPr/>
        </p:nvSpPr>
        <p:spPr>
          <a:xfrm>
            <a:off x="276306" y="2260074"/>
            <a:ext cx="29456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285750" indent="-285750" latinLnBrk="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게임 시작 전 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20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초 대기 시간동안 퀴즈를 풀어 재화와 점수를 획득해요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  <a:p>
            <a:pPr marL="285750" indent="-285750" latinLnBrk="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연속으로 퀴즈를 맞히면</a:t>
            </a:r>
            <a:b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콤보가 발생해 추가 재화와</a:t>
            </a:r>
            <a:b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점수를 획득할 수 있어요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1F086099-300E-CB93-FCA7-8FAEB9B0C227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89B926EE-82C2-559A-956E-AE6F59778D13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61F0D1-F319-4A69-A423-D9C215D2C494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F8FD2655-E4C1-2C49-C148-D0294910E9F0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54803B-AEFE-8C73-EFBA-A37530641612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D9FE4C-170A-C820-C4B8-D739F51A0361}"/>
              </a:ext>
            </a:extLst>
          </p:cNvPr>
          <p:cNvSpPr txBox="1"/>
          <p:nvPr/>
        </p:nvSpPr>
        <p:spPr>
          <a:xfrm>
            <a:off x="314149" y="1741231"/>
            <a:ext cx="2907850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latinLnBrk="0">
              <a:buClr>
                <a:srgbClr val="A19FFF"/>
              </a:buClr>
            </a:pPr>
            <a:r>
              <a:rPr lang="ko-KR" altLang="en-US" sz="2000" b="1" dirty="0">
                <a:solidFill>
                  <a:srgbClr val="7030A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Medium" panose="00000600000000000000" pitchFamily="2" charset="-127"/>
              </a:rPr>
              <a:t>게임 방법</a:t>
            </a: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Medium" panose="00000600000000000000" pitchFamily="2" charset="-127"/>
              </a:rPr>
              <a:t>을 알아요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5219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마을 지키기 게임 방법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B12502A-7755-9A4C-7948-BECA8B549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5" b="2785"/>
          <a:stretch/>
        </p:blipFill>
        <p:spPr>
          <a:xfrm>
            <a:off x="3394916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AE3EA7-D9E1-99A1-1EF4-3A6428E6E5BE}"/>
              </a:ext>
            </a:extLst>
          </p:cNvPr>
          <p:cNvSpPr txBox="1"/>
          <p:nvPr/>
        </p:nvSpPr>
        <p:spPr>
          <a:xfrm>
            <a:off x="276305" y="2260074"/>
            <a:ext cx="28951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285750" indent="-285750" latinLnBrk="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게임이 시작되면 몬스터가</a:t>
            </a:r>
            <a:b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마을을 공격해요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  <a:p>
            <a:pPr marL="285750" indent="-285750" latinLnBrk="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연두색 원을 클릭해 배치할 영웅을 선택하고 영웅들이 몬스터를 처치하게 해요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1F086099-300E-CB93-FCA7-8FAEB9B0C227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95BC87F7-BD39-3CAB-6DF7-1EA9F8CA92F5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6BCF97-FFA3-7BE4-8F08-3A7E069052F9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27351E0E-1CDA-B4EC-3905-F07DCC8B065D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E20E28-6D54-BF72-11AE-3F8A24AAF7FD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2033D8-6CB4-EC93-6837-8697BBB48E50}"/>
              </a:ext>
            </a:extLst>
          </p:cNvPr>
          <p:cNvSpPr txBox="1"/>
          <p:nvPr/>
        </p:nvSpPr>
        <p:spPr>
          <a:xfrm>
            <a:off x="314149" y="1741231"/>
            <a:ext cx="2907850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latinLnBrk="0">
              <a:buClr>
                <a:srgbClr val="A19FFF"/>
              </a:buClr>
            </a:pPr>
            <a:r>
              <a:rPr lang="ko-KR" altLang="en-US" sz="2000" b="1" dirty="0">
                <a:solidFill>
                  <a:srgbClr val="7030A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Medium" panose="00000600000000000000" pitchFamily="2" charset="-127"/>
              </a:rPr>
              <a:t>게임 방법</a:t>
            </a: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Medium" panose="00000600000000000000" pitchFamily="2" charset="-127"/>
              </a:rPr>
              <a:t>을 알아요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11602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마을 지키기 게임 방법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B12502A-7755-9A4C-7948-BECA8B549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5" b="3255"/>
          <a:stretch/>
        </p:blipFill>
        <p:spPr>
          <a:xfrm>
            <a:off x="3394916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AE3EA7-D9E1-99A1-1EF4-3A6428E6E5BE}"/>
              </a:ext>
            </a:extLst>
          </p:cNvPr>
          <p:cNvSpPr txBox="1"/>
          <p:nvPr/>
        </p:nvSpPr>
        <p:spPr>
          <a:xfrm>
            <a:off x="276306" y="2257398"/>
            <a:ext cx="30412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285750" indent="-285750" latinLnBrk="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영웅을 배치하고 난 뒤 업그레이드 시키면 공격력을 향상시킬 수 있어요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  <a:p>
            <a:pPr marL="285750" indent="-285750" latinLnBrk="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영웅을 추가 배치하거나 업그레이드 하려면 재화가 필요해요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1F086099-300E-CB93-FCA7-8FAEB9B0C227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0DBFA9EA-BF1B-EA87-E2A7-F720CD946AA1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9C3176-104C-63E8-097D-8E542121632C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47B1159F-2C04-5D47-7BF9-401843639A24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99A5A7-B3D4-7FEB-68B9-DAD4D40B93A2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15FF9E-67E1-39F7-6A49-E5FA105C4A5C}"/>
              </a:ext>
            </a:extLst>
          </p:cNvPr>
          <p:cNvSpPr txBox="1"/>
          <p:nvPr/>
        </p:nvSpPr>
        <p:spPr>
          <a:xfrm>
            <a:off x="314149" y="1741231"/>
            <a:ext cx="2907850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latinLnBrk="0">
              <a:buClr>
                <a:srgbClr val="A19FFF"/>
              </a:buClr>
            </a:pPr>
            <a:r>
              <a:rPr lang="ko-KR" altLang="en-US" sz="2000" b="1" dirty="0">
                <a:solidFill>
                  <a:srgbClr val="7030A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Medium" panose="00000600000000000000" pitchFamily="2" charset="-127"/>
              </a:rPr>
              <a:t>게임 방법</a:t>
            </a: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Medium" panose="00000600000000000000" pitchFamily="2" charset="-127"/>
              </a:rPr>
              <a:t>을 알아요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61031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93976F-8478-D17F-CF3A-2C9BE6ACCFCD}"/>
              </a:ext>
            </a:extLst>
          </p:cNvPr>
          <p:cNvSpPr txBox="1"/>
          <p:nvPr/>
        </p:nvSpPr>
        <p:spPr>
          <a:xfrm>
            <a:off x="357411" y="2088072"/>
            <a:ext cx="8260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모든 웨이브의 몬스터를 처치하면 스테이지에서 승리하게 돼요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ACA9A1-871C-11F4-BAF3-5B968A9AB6FD}"/>
              </a:ext>
            </a:extLst>
          </p:cNvPr>
          <p:cNvSpPr txBox="1"/>
          <p:nvPr/>
        </p:nvSpPr>
        <p:spPr>
          <a:xfrm>
            <a:off x="250825" y="1475418"/>
            <a:ext cx="6596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285750" indent="-285750">
              <a:buClr>
                <a:srgbClr val="A19FFF"/>
              </a:buClr>
              <a:buFont typeface="Wingdings" panose="05000000000000000000" pitchFamily="2" charset="2"/>
              <a:buChar char="§"/>
            </a:pPr>
            <a:r>
              <a:rPr lang="ko-KR" altLang="en-US" sz="2800" b="1" dirty="0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게임 방법</a:t>
            </a:r>
            <a:r>
              <a:rPr lang="ko-KR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을 알아요</a:t>
            </a:r>
            <a: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마을 지키기 게임 방법</a:t>
            </a:r>
          </a:p>
        </p:txBody>
      </p: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18AF61A3-00C8-7881-51E3-C8702D0EC7BD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FD436B-C82D-A043-6032-8BA1750D743C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887F5689-5103-1073-A703-FB9541A0E2C9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2DE928-9373-9ED0-BC2C-5332913DAB14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345128-CF7B-ABD0-3C0F-AEE20E9E37E3}"/>
              </a:ext>
            </a:extLst>
          </p:cNvPr>
          <p:cNvSpPr txBox="1"/>
          <p:nvPr/>
        </p:nvSpPr>
        <p:spPr>
          <a:xfrm>
            <a:off x="357413" y="2634280"/>
            <a:ext cx="7294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latinLnBrk="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자신의 틀린 문제를 확인해 스스로 가치판단에 대한 피드백을 받을 수 있어요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1D601B-8148-A819-996F-DEDE86C7700F}"/>
              </a:ext>
            </a:extLst>
          </p:cNvPr>
          <p:cNvSpPr txBox="1"/>
          <p:nvPr/>
        </p:nvSpPr>
        <p:spPr>
          <a:xfrm>
            <a:off x="357411" y="3488264"/>
            <a:ext cx="6958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다음 스테이지로 계속해서 이동하며 게임을 해요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35644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59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2101"/>
            <a:ext cx="618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속 가치 판단 내용 생각해보기</a:t>
            </a: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90D1A99B-2BEE-5D8D-513D-8507ADCBEAEA}"/>
              </a:ext>
            </a:extLst>
          </p:cNvPr>
          <p:cNvGrpSpPr/>
          <p:nvPr/>
        </p:nvGrpSpPr>
        <p:grpSpPr>
          <a:xfrm>
            <a:off x="1062000" y="1712323"/>
            <a:ext cx="6655500" cy="2996331"/>
            <a:chOff x="1062000" y="1712323"/>
            <a:chExt cx="6655500" cy="2996331"/>
          </a:xfrm>
        </p:grpSpPr>
        <p:sp>
          <p:nvSpPr>
            <p:cNvPr id="3" name="사각형: 둥근 모서리 2">
              <a:extLst>
                <a:ext uri="{FF2B5EF4-FFF2-40B4-BE49-F238E27FC236}">
                  <a16:creationId xmlns:a16="http://schemas.microsoft.com/office/drawing/2014/main" id="{7AB68F76-593E-F6D3-DC63-9EE5757CD52D}"/>
                </a:ext>
              </a:extLst>
            </p:cNvPr>
            <p:cNvSpPr/>
            <p:nvPr/>
          </p:nvSpPr>
          <p:spPr>
            <a:xfrm>
              <a:off x="1062000" y="1712323"/>
              <a:ext cx="6655500" cy="2996331"/>
            </a:xfrm>
            <a:prstGeom prst="roundRect">
              <a:avLst>
                <a:gd name="adj" fmla="val 5390"/>
              </a:avLst>
            </a:prstGeom>
            <a:solidFill>
              <a:schemeClr val="bg1"/>
            </a:solidFill>
            <a:ln w="76200">
              <a:solidFill>
                <a:srgbClr val="A19FF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ctr" anchorCtr="0">
              <a:prstTxWarp prst="textNoShape">
                <a:avLst/>
              </a:prstTxWarp>
              <a:noAutofit/>
            </a:bodyPr>
            <a:lstStyle/>
            <a:p>
              <a:pPr marR="0" lv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ko-KR" altLang="en-US" sz="1200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Medium" panose="00000600000000000000" pitchFamily="2" charset="-127"/>
                </a:rPr>
                <a:t>정답은 무엇인가요</a:t>
              </a:r>
              <a:r>
                <a:rPr lang="en-US" altLang="ko-KR" sz="1200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Medium" panose="00000600000000000000" pitchFamily="2" charset="-127"/>
                </a:rPr>
                <a:t>?</a:t>
              </a:r>
            </a:p>
            <a:p>
              <a:pPr marR="0" lvl="0" algn="l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endParaRPr lang="en-US" altLang="ko-KR" sz="3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>
                <a:defRPr/>
              </a:pPr>
              <a:r>
                <a:rPr lang="ko-KR" altLang="en-US" sz="1200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Medium" panose="00000600000000000000" pitchFamily="2" charset="-127"/>
                </a:rPr>
                <a:t>왜 그렇게 생각하나요</a:t>
              </a:r>
              <a:r>
                <a:rPr lang="en-US" altLang="ko-KR" sz="1200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Medium" panose="00000600000000000000" pitchFamily="2" charset="-127"/>
                </a:rPr>
                <a:t>? </a:t>
              </a:r>
            </a:p>
          </p:txBody>
        </p:sp>
        <p:sp>
          <p:nvSpPr>
            <p:cNvPr id="6" name="사각형: 둥근 위쪽 모서리 5">
              <a:extLst>
                <a:ext uri="{FF2B5EF4-FFF2-40B4-BE49-F238E27FC236}">
                  <a16:creationId xmlns:a16="http://schemas.microsoft.com/office/drawing/2014/main" id="{62E3C37F-D427-FEF6-E176-5797927C5727}"/>
                </a:ext>
              </a:extLst>
            </p:cNvPr>
            <p:cNvSpPr/>
            <p:nvPr/>
          </p:nvSpPr>
          <p:spPr>
            <a:xfrm>
              <a:off x="1102089" y="1753451"/>
              <a:ext cx="6588000" cy="828000"/>
            </a:xfrm>
            <a:prstGeom prst="round2SameRect">
              <a:avLst>
                <a:gd name="adj1" fmla="val 15416"/>
                <a:gd name="adj2" fmla="val 0"/>
              </a:avLst>
            </a:prstGeom>
            <a:solidFill>
              <a:srgbClr val="492E1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FBC3A588-BBA7-27DE-F471-BBAE2A0525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3249" t="12133" r="2132" b="11950"/>
            <a:stretch/>
          </p:blipFill>
          <p:spPr>
            <a:xfrm>
              <a:off x="4353160" y="1798186"/>
              <a:ext cx="3283939" cy="725400"/>
            </a:xfrm>
            <a:prstGeom prst="roundRect">
              <a:avLst/>
            </a:prstGeom>
            <a:solidFill>
              <a:srgbClr val="7E4B31"/>
            </a:solidFill>
          </p:spPr>
        </p:pic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2F1DD7E-F8ED-BEEC-3EF0-DC0D9DD1865E}"/>
                </a:ext>
              </a:extLst>
            </p:cNvPr>
            <p:cNvSpPr/>
            <p:nvPr/>
          </p:nvSpPr>
          <p:spPr>
            <a:xfrm>
              <a:off x="1595107" y="1769295"/>
              <a:ext cx="2676285" cy="7963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atinLnBrk="0"/>
              <a:r>
                <a:rPr lang="ko-KR" altLang="en-US" sz="1200" dirty="0">
                  <a:ea typeface="나눔고딕" panose="020D0604000000000000" pitchFamily="50" charset="-127"/>
                </a:rPr>
                <a:t>북한은 가난하기 때문에 통일을 하면 </a:t>
              </a:r>
              <a:r>
                <a:rPr lang="ko-KR" altLang="en-US" sz="1200" b="1" dirty="0">
                  <a:solidFill>
                    <a:srgbClr val="FF0000"/>
                  </a:solidFill>
                  <a:ea typeface="나눔고딕" panose="020D0604000000000000" pitchFamily="50" charset="-127"/>
                </a:rPr>
                <a:t>남한이 손해이다</a:t>
              </a:r>
              <a:r>
                <a:rPr lang="en-US" altLang="ko-KR" sz="1200" b="1" dirty="0">
                  <a:solidFill>
                    <a:srgbClr val="FF0000"/>
                  </a:solidFill>
                  <a:ea typeface="나눔고딕" panose="020D0604000000000000" pitchFamily="50" charset="-127"/>
                </a:rPr>
                <a:t>.</a:t>
              </a:r>
              <a:endParaRPr lang="ko-KR" altLang="en-US" sz="1200" b="1" dirty="0">
                <a:solidFill>
                  <a:srgbClr val="FF0000"/>
                </a:solidFill>
                <a:ea typeface="나눔고딕" panose="020D0604000000000000" pitchFamily="50" charset="-127"/>
              </a:endParaRPr>
            </a:p>
          </p:txBody>
        </p: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BE6A0A57-51B6-3502-5CDE-1120D3008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6911" y="1796649"/>
              <a:ext cx="414000" cy="82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3596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59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2101"/>
            <a:ext cx="618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속 가치 판단 내용 생각해보기</a:t>
            </a: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4E5B885C-BF7A-43C1-1BB0-6261B16DAE25}"/>
              </a:ext>
            </a:extLst>
          </p:cNvPr>
          <p:cNvGrpSpPr/>
          <p:nvPr/>
        </p:nvGrpSpPr>
        <p:grpSpPr>
          <a:xfrm>
            <a:off x="1058084" y="1708150"/>
            <a:ext cx="6655500" cy="2996331"/>
            <a:chOff x="1062000" y="1712323"/>
            <a:chExt cx="6655500" cy="2996331"/>
          </a:xfrm>
        </p:grpSpPr>
        <p:sp>
          <p:nvSpPr>
            <p:cNvPr id="13" name="사각형: 둥근 모서리 12">
              <a:extLst>
                <a:ext uri="{FF2B5EF4-FFF2-40B4-BE49-F238E27FC236}">
                  <a16:creationId xmlns:a16="http://schemas.microsoft.com/office/drawing/2014/main" id="{275D0553-BE98-D7E9-C37D-7BC137BBE5AA}"/>
                </a:ext>
              </a:extLst>
            </p:cNvPr>
            <p:cNvSpPr/>
            <p:nvPr/>
          </p:nvSpPr>
          <p:spPr>
            <a:xfrm>
              <a:off x="1062000" y="1712323"/>
              <a:ext cx="6655500" cy="2996331"/>
            </a:xfrm>
            <a:prstGeom prst="roundRect">
              <a:avLst>
                <a:gd name="adj" fmla="val 5390"/>
              </a:avLst>
            </a:prstGeom>
            <a:solidFill>
              <a:schemeClr val="bg1"/>
            </a:solidFill>
            <a:ln w="76200">
              <a:solidFill>
                <a:srgbClr val="A19FF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ctr" anchorCtr="0">
              <a:prstTxWarp prst="textNoShape">
                <a:avLst/>
              </a:prstTxWarp>
              <a:noAutofit/>
            </a:bodyPr>
            <a:lstStyle/>
            <a:p>
              <a:pPr marR="0" lv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ko-KR" altLang="en-US" sz="1200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Medium" panose="00000600000000000000" pitchFamily="2" charset="-127"/>
                </a:rPr>
                <a:t>정답은 무엇인가요</a:t>
              </a:r>
              <a:r>
                <a:rPr lang="en-US" altLang="ko-KR" sz="1200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Medium" panose="00000600000000000000" pitchFamily="2" charset="-127"/>
                </a:rPr>
                <a:t>?</a:t>
              </a:r>
            </a:p>
            <a:p>
              <a:pPr marR="0" lvl="0" algn="l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endParaRPr lang="en-US" altLang="ko-KR" sz="3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>
                <a:defRPr/>
              </a:pPr>
              <a:r>
                <a:rPr lang="ko-KR" altLang="en-US" sz="1200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Medium" panose="00000600000000000000" pitchFamily="2" charset="-127"/>
                </a:rPr>
                <a:t>왜 그렇게 생각하나요</a:t>
              </a:r>
              <a:r>
                <a:rPr lang="en-US" altLang="ko-KR" sz="1200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Medium" panose="00000600000000000000" pitchFamily="2" charset="-127"/>
                </a:rPr>
                <a:t>? </a:t>
              </a:r>
            </a:p>
          </p:txBody>
        </p:sp>
        <p:sp>
          <p:nvSpPr>
            <p:cNvPr id="14" name="사각형: 둥근 위쪽 모서리 13">
              <a:extLst>
                <a:ext uri="{FF2B5EF4-FFF2-40B4-BE49-F238E27FC236}">
                  <a16:creationId xmlns:a16="http://schemas.microsoft.com/office/drawing/2014/main" id="{5FE65DD0-A703-7EAA-3861-B96242B50D07}"/>
                </a:ext>
              </a:extLst>
            </p:cNvPr>
            <p:cNvSpPr/>
            <p:nvPr/>
          </p:nvSpPr>
          <p:spPr>
            <a:xfrm>
              <a:off x="1102089" y="1753451"/>
              <a:ext cx="6588000" cy="828000"/>
            </a:xfrm>
            <a:prstGeom prst="round2SameRect">
              <a:avLst>
                <a:gd name="adj1" fmla="val 15416"/>
                <a:gd name="adj2" fmla="val 0"/>
              </a:avLst>
            </a:prstGeom>
            <a:solidFill>
              <a:srgbClr val="492E1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6FD33E17-2E90-C8D0-C02D-1D398F2721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" t="5476" r="-1" b="5476"/>
            <a:stretch/>
          </p:blipFill>
          <p:spPr>
            <a:xfrm>
              <a:off x="4367514" y="1798186"/>
              <a:ext cx="3269585" cy="725400"/>
            </a:xfrm>
            <a:prstGeom prst="roundRect">
              <a:avLst>
                <a:gd name="adj" fmla="val 3723"/>
              </a:avLst>
            </a:prstGeom>
            <a:solidFill>
              <a:srgbClr val="7E4B31"/>
            </a:solidFill>
          </p:spPr>
        </p:pic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87EBC2AC-3380-9E7A-5076-403E667FD1E2}"/>
                </a:ext>
              </a:extLst>
            </p:cNvPr>
            <p:cNvSpPr/>
            <p:nvPr/>
          </p:nvSpPr>
          <p:spPr>
            <a:xfrm>
              <a:off x="1595107" y="1769295"/>
              <a:ext cx="2856123" cy="7963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atinLnBrk="0"/>
              <a:r>
                <a:rPr lang="ko-KR" altLang="en-US" sz="1200" b="1" dirty="0">
                  <a:ea typeface="나눔고딕" panose="020D0604000000000000" pitchFamily="50" charset="-127"/>
                </a:rPr>
                <a:t>나의 생활에 도움을 주는 </a:t>
              </a:r>
              <a:r>
                <a:rPr lang="ko-KR" altLang="en-US" sz="1200" b="1" dirty="0">
                  <a:solidFill>
                    <a:srgbClr val="FF0000"/>
                  </a:solidFill>
                  <a:ea typeface="나눔고딕" panose="020D0604000000000000" pitchFamily="50" charset="-127"/>
                </a:rPr>
                <a:t>긍정적인 태도</a:t>
              </a:r>
              <a:r>
                <a:rPr lang="ko-KR" altLang="en-US" sz="1200" b="1" dirty="0">
                  <a:ea typeface="나눔고딕" panose="020D0604000000000000" pitchFamily="50" charset="-127"/>
                </a:rPr>
                <a:t>는 어느 것입니까</a:t>
              </a:r>
              <a:r>
                <a:rPr lang="en-US" altLang="ko-KR" sz="1200" b="1" dirty="0">
                  <a:ea typeface="나눔고딕" panose="020D0604000000000000" pitchFamily="50" charset="-127"/>
                </a:rPr>
                <a:t>?</a:t>
              </a:r>
              <a:endParaRPr lang="ko-KR" altLang="en-US" sz="1200" b="1" dirty="0">
                <a:ea typeface="나눔고딕" panose="020D0604000000000000" pitchFamily="50" charset="-127"/>
              </a:endParaRPr>
            </a:p>
          </p:txBody>
        </p:sp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3B65F5CE-691A-8971-BAEC-AFE0925DA6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6911" y="1796649"/>
              <a:ext cx="414000" cy="82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7332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59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2101"/>
            <a:ext cx="618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속 가치 판단 내용 생각해보기</a:t>
            </a: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EDCF9ACC-D3FD-8881-CEA8-EE9D979D8540}"/>
              </a:ext>
            </a:extLst>
          </p:cNvPr>
          <p:cNvGrpSpPr/>
          <p:nvPr/>
        </p:nvGrpSpPr>
        <p:grpSpPr>
          <a:xfrm>
            <a:off x="1062000" y="1712323"/>
            <a:ext cx="6655500" cy="2996331"/>
            <a:chOff x="1062000" y="1712323"/>
            <a:chExt cx="6655500" cy="2996331"/>
          </a:xfrm>
        </p:grpSpPr>
        <p:sp>
          <p:nvSpPr>
            <p:cNvPr id="12" name="사각형: 둥근 모서리 11">
              <a:extLst>
                <a:ext uri="{FF2B5EF4-FFF2-40B4-BE49-F238E27FC236}">
                  <a16:creationId xmlns:a16="http://schemas.microsoft.com/office/drawing/2014/main" id="{913C3BAC-D303-857A-8466-853EC50F224C}"/>
                </a:ext>
              </a:extLst>
            </p:cNvPr>
            <p:cNvSpPr/>
            <p:nvPr/>
          </p:nvSpPr>
          <p:spPr>
            <a:xfrm>
              <a:off x="1062000" y="1712323"/>
              <a:ext cx="6655500" cy="2996331"/>
            </a:xfrm>
            <a:prstGeom prst="roundRect">
              <a:avLst>
                <a:gd name="adj" fmla="val 5390"/>
              </a:avLst>
            </a:prstGeom>
            <a:solidFill>
              <a:schemeClr val="bg1"/>
            </a:solidFill>
            <a:ln w="76200">
              <a:solidFill>
                <a:srgbClr val="A19FF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ctr" anchorCtr="0">
              <a:prstTxWarp prst="textNoShape">
                <a:avLst/>
              </a:prstTxWarp>
              <a:noAutofit/>
            </a:bodyPr>
            <a:lstStyle/>
            <a:p>
              <a:pPr marR="0" lv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ko-KR" altLang="en-US" sz="1200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Medium" panose="00000600000000000000" pitchFamily="2" charset="-127"/>
                </a:rPr>
                <a:t>정답은 무엇인가요</a:t>
              </a:r>
              <a:r>
                <a:rPr lang="en-US" altLang="ko-KR" sz="1200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Medium" panose="00000600000000000000" pitchFamily="2" charset="-127"/>
                </a:rPr>
                <a:t>?</a:t>
              </a:r>
            </a:p>
            <a:p>
              <a:pPr marR="0" lvl="0" algn="l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endParaRPr lang="en-US" altLang="ko-KR" sz="3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>
                <a:defRPr/>
              </a:pPr>
              <a:r>
                <a:rPr lang="ko-KR" altLang="en-US" sz="1200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Medium" panose="00000600000000000000" pitchFamily="2" charset="-127"/>
                </a:rPr>
                <a:t>왜 그렇게 생각하나요</a:t>
              </a:r>
              <a:r>
                <a:rPr lang="en-US" altLang="ko-KR" sz="1200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Medium" panose="00000600000000000000" pitchFamily="2" charset="-127"/>
                </a:rPr>
                <a:t>? </a:t>
              </a:r>
            </a:p>
          </p:txBody>
        </p:sp>
        <p:sp>
          <p:nvSpPr>
            <p:cNvPr id="13" name="사각형: 둥근 위쪽 모서리 12">
              <a:extLst>
                <a:ext uri="{FF2B5EF4-FFF2-40B4-BE49-F238E27FC236}">
                  <a16:creationId xmlns:a16="http://schemas.microsoft.com/office/drawing/2014/main" id="{44007501-0D21-E759-EE02-6D5E45AA9E20}"/>
                </a:ext>
              </a:extLst>
            </p:cNvPr>
            <p:cNvSpPr/>
            <p:nvPr/>
          </p:nvSpPr>
          <p:spPr>
            <a:xfrm>
              <a:off x="1102089" y="1753451"/>
              <a:ext cx="6588000" cy="828000"/>
            </a:xfrm>
            <a:prstGeom prst="round2SameRect">
              <a:avLst>
                <a:gd name="adj1" fmla="val 15416"/>
                <a:gd name="adj2" fmla="val 0"/>
              </a:avLst>
            </a:prstGeom>
            <a:solidFill>
              <a:srgbClr val="492E1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  <p:pic>
          <p:nvPicPr>
            <p:cNvPr id="14" name="그림 13">
              <a:extLst>
                <a:ext uri="{FF2B5EF4-FFF2-40B4-BE49-F238E27FC236}">
                  <a16:creationId xmlns:a16="http://schemas.microsoft.com/office/drawing/2014/main" id="{8131589A-1396-7A3D-383C-F0538E1D63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3249" t="12133" r="2132" b="11950"/>
            <a:stretch/>
          </p:blipFill>
          <p:spPr>
            <a:xfrm>
              <a:off x="4353160" y="1798186"/>
              <a:ext cx="3283939" cy="725400"/>
            </a:xfrm>
            <a:prstGeom prst="roundRect">
              <a:avLst/>
            </a:prstGeom>
            <a:solidFill>
              <a:srgbClr val="7E4B31"/>
            </a:solidFill>
          </p:spPr>
        </p:pic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568C8674-1DD8-9076-BE67-454B35CA9F3F}"/>
                </a:ext>
              </a:extLst>
            </p:cNvPr>
            <p:cNvSpPr/>
            <p:nvPr/>
          </p:nvSpPr>
          <p:spPr>
            <a:xfrm>
              <a:off x="1595107" y="1769295"/>
              <a:ext cx="2758053" cy="7963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atinLnBrk="0"/>
              <a:r>
                <a:rPr lang="ko-KR" altLang="en-US" sz="1200" b="1" dirty="0">
                  <a:ea typeface="나눔고딕" panose="020D0604000000000000" pitchFamily="50" charset="-127"/>
                </a:rPr>
                <a:t>친구가 </a:t>
              </a:r>
              <a:r>
                <a:rPr lang="ko-KR" altLang="en-US" sz="1200" b="1" dirty="0">
                  <a:solidFill>
                    <a:srgbClr val="FF0000"/>
                  </a:solidFill>
                  <a:ea typeface="나눔고딕" panose="020D0604000000000000" pitchFamily="50" charset="-127"/>
                </a:rPr>
                <a:t>어려울 때</a:t>
              </a:r>
              <a:r>
                <a:rPr lang="ko-KR" altLang="en-US" sz="1200" b="1" dirty="0">
                  <a:ea typeface="나눔고딕" panose="020D0604000000000000" pitchFamily="50" charset="-127"/>
                </a:rPr>
                <a:t> 도와 주면 </a:t>
              </a:r>
              <a:endParaRPr lang="en-US" altLang="ko-KR" sz="1200" b="1" dirty="0">
                <a:ea typeface="나눔고딕" panose="020D0604000000000000" pitchFamily="50" charset="-127"/>
              </a:endParaRPr>
            </a:p>
            <a:p>
              <a:pPr latinLnBrk="0"/>
              <a:r>
                <a:rPr lang="ko-KR" altLang="en-US" sz="1200" b="1" dirty="0">
                  <a:ea typeface="나눔고딕" panose="020D0604000000000000" pitchFamily="50" charset="-127"/>
                </a:rPr>
                <a:t>좋은 친구가 될 수 있다</a:t>
              </a:r>
              <a:r>
                <a:rPr lang="en-US" altLang="ko-KR" sz="1200" b="1" dirty="0">
                  <a:ea typeface="나눔고딕" panose="020D0604000000000000" pitchFamily="50" charset="-127"/>
                </a:rPr>
                <a:t>. </a:t>
              </a:r>
              <a:endParaRPr lang="ko-KR" altLang="en-US" sz="1200" b="1" dirty="0">
                <a:ea typeface="나눔고딕" panose="020D0604000000000000" pitchFamily="50" charset="-127"/>
              </a:endParaRPr>
            </a:p>
          </p:txBody>
        </p:sp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37FF42BB-7500-C09E-CAB2-275D171D1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6911" y="1796649"/>
              <a:ext cx="414000" cy="82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57419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올바른 가치 판단을 위한 노력</a:t>
            </a: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02CBBE8A-412A-2ABC-962B-FE498914DCD3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9AFED0-4123-D0C8-F7AC-A3F6119C4B13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11239F8F-3876-A266-529B-706F3CB93777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CCB426-B59B-6469-4479-800858FB3DE1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pic>
        <p:nvPicPr>
          <p:cNvPr id="11" name="Picture 0">
            <a:extLst>
              <a:ext uri="{FF2B5EF4-FFF2-40B4-BE49-F238E27FC236}">
                <a16:creationId xmlns:a16="http://schemas.microsoft.com/office/drawing/2014/main" id="{6C0B14C6-805A-A20D-6E84-DDE474027CC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10" t="6241" r="1951" b="6450"/>
          <a:stretch>
            <a:fillRect/>
          </a:stretch>
        </p:blipFill>
        <p:spPr>
          <a:xfrm>
            <a:off x="2311051" y="1726972"/>
            <a:ext cx="4451231" cy="294061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3" name="모서리가 둥근 직사각형 9">
            <a:extLst>
              <a:ext uri="{FF2B5EF4-FFF2-40B4-BE49-F238E27FC236}">
                <a16:creationId xmlns:a16="http://schemas.microsoft.com/office/drawing/2014/main" id="{9EC280E0-A667-21ED-96F9-1FF9A863C8FC}"/>
              </a:ext>
            </a:extLst>
          </p:cNvPr>
          <p:cNvSpPr/>
          <p:nvPr/>
        </p:nvSpPr>
        <p:spPr>
          <a:xfrm>
            <a:off x="1816616" y="1765444"/>
            <a:ext cx="5440101" cy="2863666"/>
          </a:xfrm>
          <a:prstGeom prst="roundRect">
            <a:avLst>
              <a:gd name="adj" fmla="val 9128"/>
            </a:avLst>
          </a:prstGeom>
          <a:solidFill>
            <a:schemeClr val="lt1">
              <a:alpha val="50000"/>
            </a:schemeClr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AE3EA7-D9E1-99A1-1EF4-3A6428E6E5BE}"/>
              </a:ext>
            </a:extLst>
          </p:cNvPr>
          <p:cNvSpPr txBox="1"/>
          <p:nvPr/>
        </p:nvSpPr>
        <p:spPr>
          <a:xfrm>
            <a:off x="1816616" y="1811298"/>
            <a:ext cx="5440101" cy="285628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 latinLnBrk="0">
              <a:lnSpc>
                <a:spcPct val="150000"/>
              </a:lnSpc>
            </a:pP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실생활 속에서 만나는 </a:t>
            </a:r>
            <a:endParaRPr lang="en-US" altLang="ko-KR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algn="ctr" latinLnBrk="0">
              <a:lnSpc>
                <a:spcPct val="150000"/>
              </a:lnSpc>
            </a:pP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다양한 가치 판단 상황에서 </a:t>
            </a:r>
            <a:endParaRPr lang="en-US" altLang="ko-KR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algn="ctr" latinLnBrk="0">
              <a:lnSpc>
                <a:spcPct val="150000"/>
              </a:lnSpc>
            </a:pP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올바르게 판단하고 행동하기 위해서는 </a:t>
            </a:r>
            <a:endParaRPr lang="en-US" altLang="ko-KR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algn="ctr" latinLnBrk="0">
              <a:lnSpc>
                <a:spcPct val="150000"/>
              </a:lnSpc>
            </a:pP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어떤 노력이 필요할지 적어보세요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E4B63D2A-60CC-1551-BC6D-EE0CFEB40D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101" y="2693687"/>
            <a:ext cx="1151232" cy="230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75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9ACA9A1-871C-11F4-BAF3-5B968A9AB6FD}"/>
              </a:ext>
            </a:extLst>
          </p:cNvPr>
          <p:cNvSpPr txBox="1"/>
          <p:nvPr/>
        </p:nvSpPr>
        <p:spPr>
          <a:xfrm>
            <a:off x="431322" y="1481618"/>
            <a:ext cx="7867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285750" indent="-285750" latinLnBrk="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KoPubWorld돋움체 Bold" panose="00000800000000000000" pitchFamily="2" charset="-127"/>
              </a:rPr>
              <a:t>게임을 활용해 다양한 덕목이나 가치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cs typeface="KoPubWorld돋움체 Bold" panose="00000800000000000000" pitchFamily="2" charset="-127"/>
              </a:rPr>
              <a:t>, </a:t>
            </a: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KoPubWorld돋움체 Bold" panose="00000800000000000000" pitchFamily="2" charset="-127"/>
              </a:rPr>
              <a:t>개념 정리 및 가치 판단 문제를 해결한 소감 이야기하기 </a:t>
            </a:r>
          </a:p>
        </p:txBody>
      </p:sp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학습 정리</a:t>
            </a:r>
          </a:p>
        </p:txBody>
      </p: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18AF61A3-00C8-7881-51E3-C8702D0EC7BD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FD436B-C82D-A043-6032-8BA1750D743C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887F5689-5103-1073-A703-FB9541A0E2C9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2DE928-9373-9ED0-BC2C-5332913DAB14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7F6525-321E-191D-D0DA-25F47CD598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69"/>
          <a:stretch/>
        </p:blipFill>
        <p:spPr bwMode="auto">
          <a:xfrm>
            <a:off x="1135342" y="3084560"/>
            <a:ext cx="6391275" cy="205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501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7912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2101"/>
            <a:ext cx="5286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일 년을 되돌아보며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02F85978-689D-0649-03B4-C6481C3A70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833"/>
          <a:stretch/>
        </p:blipFill>
        <p:spPr>
          <a:xfrm>
            <a:off x="5005800" y="955155"/>
            <a:ext cx="3931200" cy="4151869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EAA8BC62-6A0B-8B27-BA80-F3C0E8D666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215"/>
          <a:stretch/>
        </p:blipFill>
        <p:spPr>
          <a:xfrm>
            <a:off x="207000" y="964687"/>
            <a:ext cx="4707000" cy="421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1378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차시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예고</a:t>
            </a:r>
          </a:p>
        </p:txBody>
      </p: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18AF61A3-00C8-7881-51E3-C8702D0EC7BD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FD436B-C82D-A043-6032-8BA1750D743C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887F5689-5103-1073-A703-FB9541A0E2C9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2DE928-9373-9ED0-BC2C-5332913DAB14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43B58EB-250E-BE12-BE27-29D6EB9ACED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1842" y="2081677"/>
            <a:ext cx="4800316" cy="30618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DF4B50-B0B2-1F78-0BAD-FB02E0FCFA4E}"/>
              </a:ext>
            </a:extLst>
          </p:cNvPr>
          <p:cNvSpPr txBox="1"/>
          <p:nvPr/>
        </p:nvSpPr>
        <p:spPr>
          <a:xfrm>
            <a:off x="431321" y="1481618"/>
            <a:ext cx="84363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342900" indent="-342900" latinLnBrk="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KoPubWorld돋움체 Bold" panose="00000800000000000000" pitchFamily="2" charset="-127"/>
              </a:rPr>
              <a:t>평화로운 세상을 향해 탐구 주제를 정하고 탐구 활동 실행하기 </a:t>
            </a:r>
          </a:p>
        </p:txBody>
      </p:sp>
    </p:spTree>
    <p:extLst>
      <p:ext uri="{BB962C8B-B14F-4D97-AF65-F5344CB8AC3E}">
        <p14:creationId xmlns:p14="http://schemas.microsoft.com/office/powerpoint/2010/main" val="1241940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7912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A82C795D-422B-6F66-6095-48DC9E84CB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869"/>
          <a:stretch/>
        </p:blipFill>
        <p:spPr>
          <a:xfrm>
            <a:off x="125626" y="982188"/>
            <a:ext cx="4725000" cy="4143414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902D8700-6D77-8F32-A968-838FF762B6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5626" y="980960"/>
            <a:ext cx="7367690" cy="41434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0FF6F5-DC62-935E-D1E6-AEFC7D361C43}"/>
              </a:ext>
            </a:extLst>
          </p:cNvPr>
          <p:cNvSpPr txBox="1"/>
          <p:nvPr/>
        </p:nvSpPr>
        <p:spPr>
          <a:xfrm>
            <a:off x="276306" y="852101"/>
            <a:ext cx="5286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일 년을 되돌아보며</a:t>
            </a:r>
          </a:p>
        </p:txBody>
      </p:sp>
    </p:spTree>
    <p:extLst>
      <p:ext uri="{BB962C8B-B14F-4D97-AF65-F5344CB8AC3E}">
        <p14:creationId xmlns:p14="http://schemas.microsoft.com/office/powerpoint/2010/main" val="2479763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7912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369E5A8-2A5C-666F-715B-79A42521C6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555"/>
          <a:stretch/>
        </p:blipFill>
        <p:spPr>
          <a:xfrm>
            <a:off x="899252" y="967364"/>
            <a:ext cx="3951486" cy="4158884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2E4EA1BF-16DC-F233-7948-848F16BB4F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4252" y="978373"/>
            <a:ext cx="7362000" cy="41411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B8115A-284F-B6DA-F57A-056650FD2455}"/>
              </a:ext>
            </a:extLst>
          </p:cNvPr>
          <p:cNvSpPr txBox="1"/>
          <p:nvPr/>
        </p:nvSpPr>
        <p:spPr>
          <a:xfrm>
            <a:off x="276306" y="852101"/>
            <a:ext cx="5286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일 년을 되돌아보며</a:t>
            </a:r>
          </a:p>
        </p:txBody>
      </p:sp>
    </p:spTree>
    <p:extLst>
      <p:ext uri="{BB962C8B-B14F-4D97-AF65-F5344CB8AC3E}">
        <p14:creationId xmlns:p14="http://schemas.microsoft.com/office/powerpoint/2010/main" val="1358594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/>
          <p:cNvSpPr>
            <a:spLocks noChangeArrowheads="1"/>
          </p:cNvSpPr>
          <p:nvPr/>
        </p:nvSpPr>
        <p:spPr bwMode="auto">
          <a:xfrm>
            <a:off x="400929" y="1591838"/>
            <a:ext cx="82889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그동안 배운 도덕적 가치를 이해하고 </a:t>
            </a:r>
            <a:b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</a:b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실생활에서 올바른 가치 판단을 할 수 있는 능력 키우기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611278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286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학습문제 확인하기</a:t>
            </a:r>
          </a:p>
        </p:txBody>
      </p:sp>
      <p:sp>
        <p:nvSpPr>
          <p:cNvPr id="7" name="Rectangle 304">
            <a:extLst>
              <a:ext uri="{FF2B5EF4-FFF2-40B4-BE49-F238E27FC236}">
                <a16:creationId xmlns:a16="http://schemas.microsoft.com/office/drawing/2014/main" id="{4CBA1B68-0BCD-C180-4730-7073E50958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929" y="2726078"/>
            <a:ext cx="82889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실생활 속 올바른 가치 판단을 위한 노력 알기</a:t>
            </a:r>
          </a:p>
        </p:txBody>
      </p:sp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60376B11-1972-B0B7-8E1B-8FE9D513B2CD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6F1E48-5282-BC90-7146-D05F66805D6E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FB7A3316-2E0C-8796-D59C-886D79BACCF3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478ED0-315A-DB26-1FC0-5737486DBDD0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427703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마을 지키기 게임 알기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B12502A-7755-9A4C-7948-BECA8B5490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031"/>
          <a:stretch>
            <a:fillRect/>
          </a:stretch>
        </p:blipFill>
        <p:spPr>
          <a:xfrm>
            <a:off x="3394916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AE3EA7-D9E1-99A1-1EF4-3A6428E6E5BE}"/>
              </a:ext>
            </a:extLst>
          </p:cNvPr>
          <p:cNvSpPr txBox="1"/>
          <p:nvPr/>
        </p:nvSpPr>
        <p:spPr>
          <a:xfrm>
            <a:off x="257545" y="2246376"/>
            <a:ext cx="29139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/>
            <a:r>
              <a:rPr lang="en-US" altLang="ko-KR" sz="2000" b="1" dirty="0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‘</a:t>
            </a:r>
            <a:r>
              <a:rPr lang="ko-KR" altLang="en-US" sz="2000" b="1" dirty="0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수호의 마을 </a:t>
            </a:r>
            <a:r>
              <a:rPr lang="ko-KR" altLang="en-US" sz="2000" b="1" dirty="0" err="1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지키기’</a:t>
            </a:r>
            <a:r>
              <a:rPr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는</a:t>
            </a:r>
            <a:endParaRPr lang="ko-KR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algn="ctr"/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도덕적 가치를 이해한 후 </a:t>
            </a:r>
          </a:p>
          <a:p>
            <a:pPr algn="ctr"/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퀴즈를 통해 가치 판단을 </a:t>
            </a:r>
          </a:p>
          <a:p>
            <a:pPr algn="ctr"/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해보며 그동안 배운 </a:t>
            </a:r>
          </a:p>
          <a:p>
            <a:pPr algn="ctr"/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내용을 되돌아 볼 수 있는</a:t>
            </a:r>
          </a:p>
          <a:p>
            <a:pPr algn="ctr"/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게임이에요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1F086099-300E-CB93-FCA7-8FAEB9B0C227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F99B7EB1-623C-C73D-5981-A36B1E29D833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500E81-70EA-CDED-8829-6C1B81944074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CD3CB4B7-7208-7F3E-7A90-1AD6799F08DB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C70A99-77EF-6655-E3E9-CF96040BB65E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027767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마을 지키기 게임 방법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B12502A-7755-9A4C-7948-BECA8B5490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031"/>
          <a:stretch>
            <a:fillRect/>
          </a:stretch>
        </p:blipFill>
        <p:spPr>
          <a:xfrm>
            <a:off x="3394916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AE3EA7-D9E1-99A1-1EF4-3A6428E6E5BE}"/>
              </a:ext>
            </a:extLst>
          </p:cNvPr>
          <p:cNvSpPr txBox="1"/>
          <p:nvPr/>
        </p:nvSpPr>
        <p:spPr>
          <a:xfrm>
            <a:off x="250825" y="2676167"/>
            <a:ext cx="292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285750" indent="-28575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b="1" dirty="0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게임 시작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버튼을 눌러요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1F086099-300E-CB93-FCA7-8FAEB9B0C227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64F2988C-E386-2F2F-6C1C-9405EBC36130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1E037F-A18F-E668-8888-A55325A64F0F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B428F4F6-48B4-A14A-2FBF-43DD56CF17D4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5C83F1-6246-2B43-28D6-A0E6E6731B13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566242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마을 지키기 게임 방법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AE3EA7-D9E1-99A1-1EF4-3A6428E6E5BE}"/>
              </a:ext>
            </a:extLst>
          </p:cNvPr>
          <p:cNvSpPr txBox="1"/>
          <p:nvPr/>
        </p:nvSpPr>
        <p:spPr>
          <a:xfrm>
            <a:off x="250824" y="2676167"/>
            <a:ext cx="2761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285750" indent="-28575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b="1" dirty="0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학년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을 선택하고 </a:t>
            </a:r>
            <a:b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게임 시작을 눌러요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63A4598-4E03-D584-B3E7-7E7CDBF682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71"/>
          <a:stretch>
            <a:fillRect/>
          </a:stretch>
        </p:blipFill>
        <p:spPr>
          <a:xfrm>
            <a:off x="4482000" y="1643246"/>
            <a:ext cx="3497397" cy="2847170"/>
          </a:xfrm>
          <a:custGeom>
            <a:avLst/>
            <a:gdLst>
              <a:gd name="connsiteX0" fmla="*/ 127682 w 3497397"/>
              <a:gd name="connsiteY0" fmla="*/ 0 h 2847170"/>
              <a:gd name="connsiteX1" fmla="*/ 3324716 w 3497397"/>
              <a:gd name="connsiteY1" fmla="*/ 0 h 2847170"/>
              <a:gd name="connsiteX2" fmla="*/ 3337750 w 3497397"/>
              <a:gd name="connsiteY2" fmla="*/ 4046 h 2847170"/>
              <a:gd name="connsiteX3" fmla="*/ 3492088 w 3497397"/>
              <a:gd name="connsiteY3" fmla="*/ 192219 h 2847170"/>
              <a:gd name="connsiteX4" fmla="*/ 3497397 w 3497397"/>
              <a:gd name="connsiteY4" fmla="*/ 244889 h 2847170"/>
              <a:gd name="connsiteX5" fmla="*/ 3497397 w 3497397"/>
              <a:gd name="connsiteY5" fmla="*/ 2585785 h 2847170"/>
              <a:gd name="connsiteX6" fmla="*/ 3492088 w 3497397"/>
              <a:gd name="connsiteY6" fmla="*/ 2638455 h 2847170"/>
              <a:gd name="connsiteX7" fmla="*/ 3236003 w 3497397"/>
              <a:gd name="connsiteY7" fmla="*/ 2847170 h 2847170"/>
              <a:gd name="connsiteX8" fmla="*/ 216395 w 3497397"/>
              <a:gd name="connsiteY8" fmla="*/ 2847170 h 2847170"/>
              <a:gd name="connsiteX9" fmla="*/ 31561 w 3497397"/>
              <a:gd name="connsiteY9" fmla="*/ 2770609 h 2847170"/>
              <a:gd name="connsiteX10" fmla="*/ 0 w 3497397"/>
              <a:gd name="connsiteY10" fmla="*/ 2723798 h 2847170"/>
              <a:gd name="connsiteX11" fmla="*/ 0 w 3497397"/>
              <a:gd name="connsiteY11" fmla="*/ 106876 h 2847170"/>
              <a:gd name="connsiteX12" fmla="*/ 31561 w 3497397"/>
              <a:gd name="connsiteY12" fmla="*/ 60065 h 2847170"/>
              <a:gd name="connsiteX13" fmla="*/ 114649 w 3497397"/>
              <a:gd name="connsiteY13" fmla="*/ 4046 h 284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97397" h="2847170">
                <a:moveTo>
                  <a:pt x="127682" y="0"/>
                </a:moveTo>
                <a:lnTo>
                  <a:pt x="3324716" y="0"/>
                </a:lnTo>
                <a:lnTo>
                  <a:pt x="3337750" y="4046"/>
                </a:lnTo>
                <a:cubicBezTo>
                  <a:pt x="3415932" y="37114"/>
                  <a:pt x="3474677" y="107138"/>
                  <a:pt x="3492088" y="192219"/>
                </a:cubicBezTo>
                <a:lnTo>
                  <a:pt x="3497397" y="244889"/>
                </a:lnTo>
                <a:lnTo>
                  <a:pt x="3497397" y="2585785"/>
                </a:lnTo>
                <a:lnTo>
                  <a:pt x="3492088" y="2638455"/>
                </a:lnTo>
                <a:cubicBezTo>
                  <a:pt x="3467713" y="2757568"/>
                  <a:pt x="3362322" y="2847170"/>
                  <a:pt x="3236003" y="2847170"/>
                </a:cubicBezTo>
                <a:lnTo>
                  <a:pt x="216395" y="2847170"/>
                </a:lnTo>
                <a:cubicBezTo>
                  <a:pt x="144213" y="2847170"/>
                  <a:pt x="78865" y="2817912"/>
                  <a:pt x="31561" y="2770609"/>
                </a:cubicBezTo>
                <a:lnTo>
                  <a:pt x="0" y="2723798"/>
                </a:lnTo>
                <a:lnTo>
                  <a:pt x="0" y="106876"/>
                </a:lnTo>
                <a:lnTo>
                  <a:pt x="31561" y="60065"/>
                </a:lnTo>
                <a:cubicBezTo>
                  <a:pt x="55213" y="36413"/>
                  <a:pt x="83376" y="17273"/>
                  <a:pt x="114649" y="4046"/>
                </a:cubicBezTo>
                <a:close/>
              </a:path>
            </a:pathLst>
          </a:custGeom>
          <a:ln w="76200">
            <a:solidFill>
              <a:srgbClr val="A19FFF"/>
            </a:solidFill>
          </a:ln>
        </p:spPr>
      </p:pic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CE54A4EC-8FC5-28CA-FB52-EEB2222FC5FA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65DA28-6398-5774-9DF3-1B0DFC32A757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3C5A2AF0-637B-9BC8-2807-63DD82C9C6A2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8733BA-8361-7EA8-F4E5-44780D6DB5B5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2822666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마을 지키기 게임 방법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B12502A-7755-9A4C-7948-BECA8B549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6" b="3596"/>
          <a:stretch/>
        </p:blipFill>
        <p:spPr>
          <a:xfrm>
            <a:off x="3394916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AE3EA7-D9E1-99A1-1EF4-3A6428E6E5BE}"/>
              </a:ext>
            </a:extLst>
          </p:cNvPr>
          <p:cNvSpPr txBox="1"/>
          <p:nvPr/>
        </p:nvSpPr>
        <p:spPr>
          <a:xfrm>
            <a:off x="250824" y="2676167"/>
            <a:ext cx="2939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285750" indent="-28575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b="1" dirty="0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스테이지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를 선택해요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  <a:p>
            <a:pPr marL="285750" indent="-285750" latinLnBrk="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처음 게임을 하는 친구들은 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1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스테이지부터 시작해요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1F086099-300E-CB93-FCA7-8FAEB9B0C227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E0836B0C-C144-1D21-C749-6949999B2857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891456-D476-2734-EC93-649DF5843F56}"/>
              </a:ext>
            </a:extLst>
          </p:cNvPr>
          <p:cNvSpPr txBox="1"/>
          <p:nvPr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6A2F920C-D327-4345-80A8-D4EE9778A55F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C3B1C9-F1AE-7317-DA1E-3FCD2B10ED87}"/>
              </a:ext>
            </a:extLst>
          </p:cNvPr>
          <p:cNvSpPr txBox="1"/>
          <p:nvPr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3093397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5558</TotalTime>
  <Words>596</Words>
  <Application>Microsoft Office PowerPoint</Application>
  <PresentationFormat>화면 슬라이드 쇼(16:9)</PresentationFormat>
  <Paragraphs>104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9" baseType="lpstr">
      <vt:lpstr>Arial</vt:lpstr>
      <vt:lpstr>나눔고딕 ExtraBold</vt:lpstr>
      <vt:lpstr>나눔바른고딕</vt:lpstr>
      <vt:lpstr>나눔고딕 Bold</vt:lpstr>
      <vt:lpstr>Calibri</vt:lpstr>
      <vt:lpstr>Wingdings</vt:lpstr>
      <vt:lpstr>나눔고딕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546</cp:revision>
  <dcterms:created xsi:type="dcterms:W3CDTF">2016-05-18T11:08:35Z</dcterms:created>
  <dcterms:modified xsi:type="dcterms:W3CDTF">2023-05-17T06:26:14Z</dcterms:modified>
</cp:coreProperties>
</file>